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4" r:id="rId3"/>
    <p:sldId id="285" r:id="rId4"/>
    <p:sldId id="286" r:id="rId5"/>
    <p:sldId id="287" r:id="rId6"/>
    <p:sldId id="288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5/26/2023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Data Partitioning in ML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0" y="5029200"/>
            <a:ext cx="5044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Machine Learning Engineering </a:t>
            </a:r>
          </a:p>
          <a:p>
            <a:r>
              <a:rPr lang="en-US" dirty="0" smtClean="0"/>
              <a:t>By </a:t>
            </a:r>
            <a:r>
              <a:rPr lang="en-US" dirty="0" err="1" smtClean="0"/>
              <a:t>Andriy</a:t>
            </a:r>
            <a:r>
              <a:rPr lang="en-US" dirty="0" smtClean="0"/>
              <a:t> </a:t>
            </a:r>
            <a:r>
              <a:rPr lang="en-US" dirty="0" err="1" smtClean="0"/>
              <a:t>Burkov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Partitioning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FF0000"/>
                </a:solidFill>
              </a:rPr>
              <a:t>training set </a:t>
            </a:r>
            <a:r>
              <a:rPr lang="en-US" dirty="0"/>
              <a:t>is used by the machine learning </a:t>
            </a:r>
            <a:r>
              <a:rPr lang="en-US" dirty="0">
                <a:solidFill>
                  <a:srgbClr val="FF0000"/>
                </a:solidFill>
              </a:rPr>
              <a:t>algorithm to train the model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>
                <a:solidFill>
                  <a:srgbClr val="FF0000"/>
                </a:solidFill>
              </a:rPr>
              <a:t>validation set </a:t>
            </a:r>
            <a:r>
              <a:rPr lang="en-US" dirty="0"/>
              <a:t>is needed to </a:t>
            </a:r>
            <a:r>
              <a:rPr lang="en-US" dirty="0">
                <a:solidFill>
                  <a:srgbClr val="FF0000"/>
                </a:solidFill>
              </a:rPr>
              <a:t>find the best values for the </a:t>
            </a:r>
            <a:r>
              <a:rPr lang="en-US" dirty="0" smtClean="0">
                <a:solidFill>
                  <a:srgbClr val="FF0000"/>
                </a:solidFill>
              </a:rPr>
              <a:t>hyper parameters </a:t>
            </a:r>
            <a:r>
              <a:rPr lang="en-US" dirty="0"/>
              <a:t>of the machine learning pipeline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Scientists tries different combinations of </a:t>
            </a:r>
            <a:r>
              <a:rPr lang="en-US" dirty="0" smtClean="0"/>
              <a:t>hyper parameter </a:t>
            </a:r>
            <a:r>
              <a:rPr lang="en-US" dirty="0"/>
              <a:t>values one by one, trains a model by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    using </a:t>
            </a:r>
            <a:r>
              <a:rPr lang="en-US" dirty="0"/>
              <a:t>each combination, and notes the model performance on the validation set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hyper parameters </a:t>
            </a:r>
            <a:r>
              <a:rPr lang="en-US" dirty="0"/>
              <a:t>that maximize the model performance are then used to train the model for production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>
                <a:solidFill>
                  <a:srgbClr val="FF0000"/>
                </a:solidFill>
              </a:rPr>
              <a:t>test set</a:t>
            </a:r>
            <a:r>
              <a:rPr lang="en-US" dirty="0"/>
              <a:t> is used for </a:t>
            </a:r>
            <a:r>
              <a:rPr lang="en-US" dirty="0" smtClean="0">
                <a:solidFill>
                  <a:srgbClr val="FF0000"/>
                </a:solidFill>
              </a:rPr>
              <a:t>reporting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once you have your best model, you </a:t>
            </a:r>
            <a:r>
              <a:rPr lang="en-US" dirty="0">
                <a:solidFill>
                  <a:srgbClr val="FF0000"/>
                </a:solidFill>
              </a:rPr>
              <a:t>test its performance on the test set and report the results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Validation and test sets </a:t>
            </a:r>
            <a:r>
              <a:rPr lang="en-US" dirty="0"/>
              <a:t>are often referred to as </a:t>
            </a:r>
            <a:r>
              <a:rPr lang="en-US" dirty="0">
                <a:solidFill>
                  <a:srgbClr val="FF0000"/>
                </a:solidFill>
              </a:rPr>
              <a:t>holdout </a:t>
            </a:r>
            <a:r>
              <a:rPr lang="en-US" dirty="0" smtClean="0">
                <a:solidFill>
                  <a:srgbClr val="FF0000"/>
                </a:solidFill>
              </a:rPr>
              <a:t>sets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contain </a:t>
            </a:r>
            <a:r>
              <a:rPr lang="en-US" dirty="0"/>
              <a:t>the examples that the learning algorithm is not allowed to see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Use three disjoint sets of examples: training set, validation set, and test set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4800600"/>
            <a:ext cx="4076700" cy="126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Partitioning(2)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668464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To obtain good partitions of entire dataset into these three disjoint sets, as schematically partitioning has to satisfy several conditions</a:t>
            </a:r>
          </a:p>
          <a:p>
            <a:endParaRPr lang="en-US" dirty="0"/>
          </a:p>
          <a:p>
            <a:r>
              <a:rPr lang="en-US" dirty="0"/>
              <a:t>Condition 1: Split was applied to raw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Once access is given to raw examples, and before everything else, do the split - will allow avoiding data leakage</a:t>
            </a:r>
          </a:p>
          <a:p>
            <a:endParaRPr lang="en-US" dirty="0"/>
          </a:p>
          <a:p>
            <a:r>
              <a:rPr lang="en-US" dirty="0"/>
              <a:t>Condition 2: Data was randomized before the split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Randomly shuffle examples first, then do the split</a:t>
            </a:r>
          </a:p>
          <a:p>
            <a:endParaRPr lang="en-US" dirty="0"/>
          </a:p>
          <a:p>
            <a:r>
              <a:rPr lang="en-US" dirty="0"/>
              <a:t>Condition 3: Validation and test sets follow the same distribution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examples in the test set are best representatives of the production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Hence the need for the validation and test sets to follow the same distribution</a:t>
            </a:r>
          </a:p>
          <a:p>
            <a:endParaRPr lang="en-US" dirty="0"/>
          </a:p>
          <a:p>
            <a:r>
              <a:rPr lang="en-US" dirty="0"/>
              <a:t>Condition 4: Leakage during the split was avoided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leakage can happen even during the data partitioning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Partitioning conditions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Partitioning(3)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rgbClr val="FF0000"/>
                </a:solidFill>
              </a:rPr>
              <a:t>There is no ideal ratio for the split!</a:t>
            </a:r>
          </a:p>
          <a:p>
            <a:endParaRPr lang="en-US" dirty="0"/>
          </a:p>
          <a:p>
            <a:r>
              <a:rPr lang="en-US" dirty="0"/>
              <a:t>Size of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older literature (pre-big data), might find the recommended splits of either 70%/15%/15% or 80%/10%/10%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for training, validation, and test sets, respectively, in proportion to the entire dataset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Today, in the era of the Internet and cheap labor (e.g., Mechanical Turk or crowdsourcing), organizations,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scientists</a:t>
            </a:r>
            <a:r>
              <a:rPr lang="en-US" dirty="0"/>
              <a:t>, and even enthusiasts at home </a:t>
            </a:r>
            <a:r>
              <a:rPr lang="en-US" dirty="0" smtClean="0"/>
              <a:t> can </a:t>
            </a:r>
            <a:r>
              <a:rPr lang="en-US" dirty="0"/>
              <a:t>get access to millions of training examples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makes it wasteful only to use 70% or 80% of the available data for training</a:t>
            </a:r>
          </a:p>
          <a:p>
            <a:endParaRPr lang="en-US" dirty="0"/>
          </a:p>
          <a:p>
            <a:r>
              <a:rPr lang="en-US" dirty="0"/>
              <a:t>Reliability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validation and test data are only used to calculate statistics reflecting the performance of the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just need to be large enough to provide reliable statistics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How much is debatable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As a rule of thumb, having a dozen examples per class is a desirable minimum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one can have a hundred examples per class in each of the two holdout sets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have a solid setup and the statistics calculated based on such sets are reliable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Splits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Partitioning(4)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Model Architecture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percentage of the split can also be dependent on the </a:t>
            </a:r>
            <a:r>
              <a:rPr lang="en-US" dirty="0">
                <a:solidFill>
                  <a:srgbClr val="FF0000"/>
                </a:solidFill>
              </a:rPr>
              <a:t>chosen machine learning algorithm or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Deep learning models </a:t>
            </a:r>
            <a:r>
              <a:rPr lang="en-US" dirty="0"/>
              <a:t>tend to significantly improve when exposed to </a:t>
            </a:r>
            <a:r>
              <a:rPr lang="en-US" dirty="0">
                <a:solidFill>
                  <a:srgbClr val="FF0000"/>
                </a:solidFill>
              </a:rPr>
              <a:t>more training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less true for shallow algorithms and models</a:t>
            </a:r>
          </a:p>
          <a:p>
            <a:endParaRPr lang="en-US" dirty="0"/>
          </a:p>
          <a:p>
            <a:r>
              <a:rPr lang="en-US" dirty="0"/>
              <a:t>Small size datasets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Proportions may depend on the size of the dataset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small dataset </a:t>
            </a:r>
            <a:r>
              <a:rPr lang="en-US" dirty="0">
                <a:solidFill>
                  <a:srgbClr val="FF0000"/>
                </a:solidFill>
              </a:rPr>
              <a:t>of less than a thousand examples </a:t>
            </a:r>
            <a:r>
              <a:rPr lang="en-US" dirty="0"/>
              <a:t>would do best with 90% of the data used for training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might decide to not have a distinct validation set, and instead simulate with the </a:t>
            </a:r>
            <a:r>
              <a:rPr lang="en-US" dirty="0" smtClean="0">
                <a:solidFill>
                  <a:srgbClr val="FF0000"/>
                </a:solidFill>
              </a:rPr>
              <a:t>cross-validation</a:t>
            </a:r>
            <a:r>
              <a:rPr lang="en-US" dirty="0" smtClean="0"/>
              <a:t> </a:t>
            </a:r>
            <a:r>
              <a:rPr lang="en-US" dirty="0"/>
              <a:t>technique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Splits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Partitioning(5)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Group leakage may occur during partitioning</a:t>
            </a:r>
          </a:p>
          <a:p>
            <a:endParaRPr lang="en-US" dirty="0"/>
          </a:p>
          <a:p>
            <a:r>
              <a:rPr lang="en-US" dirty="0"/>
              <a:t>Imagine one have magnetic resonance images of the brains of multiple patients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Each image is labeled with certain brain disease, and the same patient may be represented by several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images </a:t>
            </a:r>
            <a:r>
              <a:rPr lang="en-US" dirty="0"/>
              <a:t>taken at different times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one applies the partitioning technique (shuffle, then split), images of the same patient might appear in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both </a:t>
            </a:r>
            <a:r>
              <a:rPr lang="en-US" dirty="0"/>
              <a:t>the training and holdout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model might learn from the particularities of the patient rather than the disease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model would remember that patient A’s brain has specific brain convolutions, and if they have a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specific </a:t>
            </a:r>
            <a:r>
              <a:rPr lang="en-US" dirty="0"/>
              <a:t>disease in the training data, the model successfully predicts this disease in the validation data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by </a:t>
            </a:r>
            <a:r>
              <a:rPr lang="en-US" dirty="0"/>
              <a:t>recognizing patient A from just the brain convolutions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The solution to group leakage is group partitioning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consists of keeping all patient examples together in one set: either training or holdout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Once again, highlights how important it is for the data analyst to know as much as possible about the data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Leakage During Partitioning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3177</TotalTime>
  <Words>765</Words>
  <Application>Microsoft Office PowerPoint</Application>
  <PresentationFormat>Widescreen</PresentationFormat>
  <Paragraphs>82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Data Partitioning in ML</vt:lpstr>
      <vt:lpstr>Data Partitioning</vt:lpstr>
      <vt:lpstr>Data Partitioning(2)</vt:lpstr>
      <vt:lpstr>Data Partitioning(3)</vt:lpstr>
      <vt:lpstr>Data Partitioning(4)</vt:lpstr>
      <vt:lpstr>Data Partitioning(5)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235</cp:revision>
  <dcterms:created xsi:type="dcterms:W3CDTF">2018-10-16T06:13:57Z</dcterms:created>
  <dcterms:modified xsi:type="dcterms:W3CDTF">2023-05-26T09:21:12Z</dcterms:modified>
</cp:coreProperties>
</file>

<file path=docProps/thumbnail.jpeg>
</file>